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376" r:id="rId3"/>
    <p:sldId id="367" r:id="rId4"/>
    <p:sldId id="370" r:id="rId5"/>
    <p:sldId id="371" r:id="rId6"/>
    <p:sldId id="373" r:id="rId7"/>
    <p:sldId id="372" r:id="rId8"/>
    <p:sldId id="258" r:id="rId9"/>
    <p:sldId id="259" r:id="rId10"/>
    <p:sldId id="269" r:id="rId11"/>
    <p:sldId id="276" r:id="rId12"/>
    <p:sldId id="336" r:id="rId13"/>
    <p:sldId id="337" r:id="rId14"/>
    <p:sldId id="338" r:id="rId15"/>
    <p:sldId id="341" r:id="rId16"/>
    <p:sldId id="374" r:id="rId17"/>
    <p:sldId id="375" r:id="rId18"/>
    <p:sldId id="342" r:id="rId19"/>
    <p:sldId id="368" r:id="rId20"/>
    <p:sldId id="346" r:id="rId21"/>
    <p:sldId id="347" r:id="rId22"/>
    <p:sldId id="348" r:id="rId23"/>
    <p:sldId id="349" r:id="rId24"/>
    <p:sldId id="350" r:id="rId25"/>
    <p:sldId id="351" r:id="rId26"/>
    <p:sldId id="369" r:id="rId27"/>
    <p:sldId id="304" r:id="rId28"/>
    <p:sldId id="305" r:id="rId29"/>
    <p:sldId id="306" r:id="rId30"/>
    <p:sldId id="307" r:id="rId31"/>
    <p:sldId id="308" r:id="rId32"/>
    <p:sldId id="352" r:id="rId33"/>
    <p:sldId id="353" r:id="rId34"/>
    <p:sldId id="354" r:id="rId35"/>
    <p:sldId id="312" r:id="rId36"/>
    <p:sldId id="358" r:id="rId37"/>
    <p:sldId id="320" r:id="rId38"/>
    <p:sldId id="355" r:id="rId39"/>
    <p:sldId id="363" r:id="rId40"/>
    <p:sldId id="356" r:id="rId41"/>
    <p:sldId id="359" r:id="rId42"/>
    <p:sldId id="357" r:id="rId43"/>
    <p:sldId id="323" r:id="rId44"/>
    <p:sldId id="360" r:id="rId45"/>
    <p:sldId id="362" r:id="rId46"/>
    <p:sldId id="333" r:id="rId47"/>
    <p:sldId id="377" r:id="rId48"/>
    <p:sldId id="378" r:id="rId49"/>
    <p:sldId id="379" r:id="rId50"/>
    <p:sldId id="334" r:id="rId51"/>
    <p:sldId id="380" r:id="rId52"/>
    <p:sldId id="364" r:id="rId53"/>
    <p:sldId id="335" r:id="rId54"/>
    <p:sldId id="365" r:id="rId5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9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E40"/>
    <a:srgbClr val="C4EEF7"/>
    <a:srgbClr val="59C3FF"/>
    <a:srgbClr val="E5E5F6"/>
    <a:srgbClr val="0A0E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F27095-DC23-2043-8E48-0AE63ABB05DC}" v="186" dt="2024-06-10T13:57:14.7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58"/>
    <p:restoredTop sz="94694"/>
  </p:normalViewPr>
  <p:slideViewPr>
    <p:cSldViewPr snapToGrid="0" showGuides="1">
      <p:cViewPr varScale="1">
        <p:scale>
          <a:sx n="121" d="100"/>
          <a:sy n="121" d="100"/>
        </p:scale>
        <p:origin x="1328" y="160"/>
      </p:cViewPr>
      <p:guideLst>
        <p:guide orient="horz" pos="329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5/10/relationships/revisionInfo" Target="revisionInfo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6D9675-853A-3242-9034-26DA0689B183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7214D4-8528-6641-BD3B-EA4F7AACB8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979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214D4-8528-6641-BD3B-EA4F7AACB84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375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214D4-8528-6641-BD3B-EA4F7AACB84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971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214D4-8528-6641-BD3B-EA4F7AACB840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0061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214D4-8528-6641-BD3B-EA4F7AACB840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3521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DB8EB-5FA1-218F-CABF-380CD4362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57AB9F-C29A-0490-94B9-A4EBEDCC7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A0680F-D1A1-106E-8C0F-CC2A5A74A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A9B2B1B-5F5C-761F-F267-3130E3716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EF7E7E6-8F15-0CBB-504C-9D654F2F6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9153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C93A62-E787-5884-68C8-41DF0BF1C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1909315-6668-AAB6-8ACE-D0BE0BA3C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015877-3330-E3C6-1B1B-0C6756E3D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2689B43-149B-BB0E-5304-859C5C867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4D6583-F052-9F36-8D65-2A53A8A89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8698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1F380F2-1434-6698-E82E-8E449710C0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113D5B4-8BFC-5E63-9E30-EF2882CAB8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6A7F23-5FF6-044D-F271-7617BE9D9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60EBA4-5408-842B-5A44-BD5293810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C45350-32A7-6A63-0112-C732FFE0D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2368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76D76A-D22D-4974-80E0-9721071A4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0543CC-8F33-0A2B-0E71-BE0ACCC91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C300B7-1971-4D83-8F89-D6E51CC3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2B776B-4851-C7C9-F4E8-DE0828016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10773AF-9A91-18C8-8F4B-3E210CBD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87957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9160C-21B3-84A1-9F9A-E8D4A522A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5F1973-DE8F-15C3-7EF9-97D4130BD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4D1A02-A345-4FC6-4A4F-4CDE6A8A5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7E9108B-56F3-F150-ADFD-2BB7078D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25AEB0-32D6-025A-0DF9-EB25F76DA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1166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94B826-AF38-A9CC-719A-305741F5F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3E2FB8A-2195-B141-F65D-06DACF3E10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E872524-3E9E-D6D6-7A1D-64CBF49BB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7DADF53-05C0-2414-1E4A-8BBA0D6E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87E2D9-ED0C-677E-F0E1-93D54A533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B7877DC-E4EE-8538-4349-68DAAB517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092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7997D2-E5A2-32DE-2594-40C4A3641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82EC47A-DC5B-ABAB-B649-7BFF19236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CFAEB7F-3B9D-9D21-8919-0F31A7ECC1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8AD6F93-AEB5-469B-9457-4E57563985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4D60414-F651-8390-519D-C6A3B260EA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ADAD3C2-B654-BAE9-36B6-180836F99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494CB40-3008-9565-8D03-642CCDD2A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E6D6E65-5787-4389-C8E1-D01786A25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0253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D389C9-0058-3E15-C86F-CE2BDB66B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BA08477-F302-F339-DDBC-59F6901A7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D44329E-F640-2B39-7E95-81A8A391E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E24C77E-18CE-93BD-D967-A4D25B3E9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84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F7EC865-51DB-21AA-FF8F-EAD6AAE4C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08892DB-AF32-04E5-2C0F-0D333FBDA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C9B8C40-0DF0-002C-B178-D11C04D1E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7875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ADDA44-5787-A9B0-EC0D-1432B2C06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B09A5D-2FBD-E5DF-6650-777D75E60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C7ACAA-1DEB-8451-AAAC-F2E6C8A9D6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9B335FF-90C7-0938-D7D8-EA31F5082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35654C-DAA7-7922-C120-2C8BBD550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13541D1-A953-2528-6124-1779B9323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607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5161F4-C547-8365-1FC5-1F3617898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4AEC0BA-C9A8-31E1-D5BD-7F0D19641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897DA62-2F3E-7C76-0C14-E9E73F339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118E949-A910-7C7D-0B15-DB46ABA30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1778C2B-65AE-D208-DB10-027F6A6C3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FC33D59-2799-D649-3C3E-21FD7896E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4485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E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BBBE706-DF77-E13A-9B69-9846F81FE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55D941-ABCB-7B7C-ABD3-9C5DA8636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81E1EE-CA9B-B12E-C4ED-F9B102F152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7E875F-CCEC-D44E-8B9A-EBB30BEE12B1}" type="datetimeFigureOut">
              <a:rPr lang="de-DE" smtClean="0"/>
              <a:t>10.06.24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62FD74-0F74-9C63-8146-05F7F97875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B39B78-3D4B-ED79-06D2-036D74D00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F2D143-6AF2-CD44-84F5-3412D43791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4097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B5CF4C-5257-5981-8C07-E9922BC92C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de-DE" b="1" dirty="0">
                <a:solidFill>
                  <a:srgbClr val="E5E5F6"/>
                </a:solidFill>
                <a:latin typeface="Avenir Next" panose="020B0503020202020204" pitchFamily="34" charset="0"/>
              </a:rPr>
              <a:t>Code Demo - Pixel Art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F0D6DF2-4DE1-28FB-F40E-3FFBE6EB78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de-DE" dirty="0">
                <a:solidFill>
                  <a:schemeClr val="bg1"/>
                </a:solidFill>
                <a:latin typeface="Avenir Next" panose="020B0503020202020204" pitchFamily="34" charset="0"/>
              </a:rPr>
              <a:t>Roman Gerloff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1EEFCBC7-21BE-9676-1692-6B4934CB80D6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196692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17FE8C55-FA6C-B94E-3349-E5646BC5B106}"/>
              </a:ext>
            </a:extLst>
          </p:cNvPr>
          <p:cNvSpPr txBox="1"/>
          <p:nvPr/>
        </p:nvSpPr>
        <p:spPr>
          <a:xfrm>
            <a:off x="3905153" y="1997839"/>
            <a:ext cx="4381694" cy="2862322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IMG_DIR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2000" b="0" dirty="0" err="1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data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5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5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</a:t>
            </a: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IMG_SHAPE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16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16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  <a:b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100</a:t>
            </a: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128 </a:t>
            </a:r>
            <a:r>
              <a:rPr lang="de-DE" sz="2000" b="0" i="1" dirty="0">
                <a:solidFill>
                  <a:srgbClr val="ACB6B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# </a:t>
            </a:r>
            <a:r>
              <a:rPr lang="de-DE" sz="2000" b="0" i="1" dirty="0" err="1">
                <a:solidFill>
                  <a:srgbClr val="ACB6B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or</a:t>
            </a:r>
            <a:r>
              <a:rPr lang="de-DE" sz="2000" b="0" i="1" dirty="0">
                <a:solidFill>
                  <a:srgbClr val="ACB6B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64 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EPOCHS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30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i="1" dirty="0">
                <a:solidFill>
                  <a:srgbClr val="ACB6B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# </a:t>
            </a:r>
            <a:r>
              <a:rPr lang="de-DE" sz="2000" b="0" i="1" dirty="0" err="1">
                <a:solidFill>
                  <a:srgbClr val="ACB6B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or</a:t>
            </a:r>
            <a:r>
              <a:rPr lang="de-DE" sz="2000" b="0" i="1" dirty="0">
                <a:solidFill>
                  <a:srgbClr val="ACB6B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50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1e-4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860812F-1D60-FF68-61F2-27539AF8A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>
                <a:solidFill>
                  <a:srgbClr val="E5E5F6"/>
                </a:solidFill>
                <a:latin typeface="Avenir Next" panose="020B0503020202020204" pitchFamily="34" charset="0"/>
              </a:rPr>
              <a:t>Constants</a:t>
            </a:r>
            <a:endParaRPr lang="de-DE" dirty="0"/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AFF92BC1-A8E9-024F-432B-9383EDE9C8F2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2088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225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17FE8C55-FA6C-B94E-3349-E5646BC5B106}"/>
              </a:ext>
            </a:extLst>
          </p:cNvPr>
          <p:cNvSpPr txBox="1"/>
          <p:nvPr/>
        </p:nvSpPr>
        <p:spPr>
          <a:xfrm>
            <a:off x="860626" y="2151727"/>
            <a:ext cx="10470747" cy="255454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create_new_folder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current_datetime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datetime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now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strftime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"%Y-%m-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%d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%H-%M-%S"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path_run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</a:t>
            </a:r>
            <a:r>
              <a:rPr lang="de-DE" sz="2000" b="0" dirty="0" err="1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"images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/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{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current_datetime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}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os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makedirs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path_run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exist_ok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path_run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path_run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create_new_folder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9290DF63-1641-7A4A-6601-57E1C85AF5A8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2700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333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5937D1D5-703E-767B-60BD-6A3D09AF50E9}"/>
              </a:ext>
            </a:extLst>
          </p:cNvPr>
          <p:cNvSpPr txBox="1"/>
          <p:nvPr/>
        </p:nvSpPr>
        <p:spPr>
          <a:xfrm>
            <a:off x="467379" y="920621"/>
            <a:ext cx="11257241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array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IMG_DIR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img_files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os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.path.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join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IMG_DIR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f) </a:t>
            </a:r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f </a:t>
            </a:r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os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listdir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IMG_DIR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)]</a:t>
            </a:r>
          </a:p>
          <a:p>
            <a:pPr lvl="1"/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</a:t>
            </a:r>
          </a:p>
          <a:p>
            <a:pPr lvl="1"/>
            <a:r>
              <a:rPr lang="de-DE" sz="2000" dirty="0">
                <a:solidFill>
                  <a:srgbClr val="BFBDB6">
                    <a:alpha val="10000"/>
                  </a:srgbClr>
                </a:solidFill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decode_image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io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read_file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file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sz="2000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channels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).</a:t>
            </a:r>
            <a:r>
              <a:rPr lang="de-DE" sz="2000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numpy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r>
              <a:rPr lang="de-DE" sz="2000" dirty="0">
                <a:solidFill>
                  <a:srgbClr val="BFBDB6">
                    <a:alpha val="10000"/>
                  </a:srgbClr>
                </a:solidFill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2000" b="0" dirty="0" err="1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file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img_files</a:t>
            </a:r>
            <a:endParaRPr lang="de-DE" sz="2000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array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endParaRPr lang="de-DE" sz="2000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(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0717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-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</a:t>
            </a:r>
            <a:r>
              <a:rPr lang="de-DE" sz="2000" b="0" dirty="0">
                <a:solidFill>
                  <a:srgbClr val="F0717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/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endParaRPr lang="de-DE" sz="2000" b="0" dirty="0">
              <a:solidFill>
                <a:srgbClr val="FF8F40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endParaRPr lang="de-DE" sz="2000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b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2000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367ADBB6-1D6B-917F-81B0-2580DB1EB56F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3311999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554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5937D1D5-703E-767B-60BD-6A3D09AF50E9}"/>
              </a:ext>
            </a:extLst>
          </p:cNvPr>
          <p:cNvSpPr txBox="1"/>
          <p:nvPr/>
        </p:nvSpPr>
        <p:spPr>
          <a:xfrm>
            <a:off x="467379" y="920621"/>
            <a:ext cx="11257241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array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IMG_DIR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img_files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os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.path.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join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IMG_DIR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f) </a:t>
            </a:r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f </a:t>
            </a:r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os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listdir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IMG_DIR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)]</a:t>
            </a:r>
          </a:p>
          <a:p>
            <a:pPr lvl="1"/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</a:t>
            </a:r>
          </a:p>
          <a:p>
            <a:pPr lvl="1"/>
            <a:r>
              <a:rPr lang="de-DE" sz="2000" dirty="0">
                <a:solidFill>
                  <a:srgbClr val="BFBDB6"/>
                </a:solidFill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decode_image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io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read_file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file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channels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numpy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r>
              <a:rPr lang="de-DE" sz="2000" dirty="0">
                <a:solidFill>
                  <a:srgbClr val="BFBDB6"/>
                </a:solidFill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file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img_files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array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endParaRPr lang="de-DE" sz="2000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(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0717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-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</a:t>
            </a:r>
            <a:r>
              <a:rPr lang="de-DE" sz="2000" b="0" dirty="0">
                <a:solidFill>
                  <a:srgbClr val="F0717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/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endParaRPr lang="de-DE" sz="2000" b="0" dirty="0">
              <a:solidFill>
                <a:srgbClr val="FF8F40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endParaRPr lang="de-DE" sz="2000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b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2000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0898D1BD-0DC0-5708-A811-65DA731F8F9D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3311999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9060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5937D1D5-703E-767B-60BD-6A3D09AF50E9}"/>
              </a:ext>
            </a:extLst>
          </p:cNvPr>
          <p:cNvSpPr txBox="1"/>
          <p:nvPr/>
        </p:nvSpPr>
        <p:spPr>
          <a:xfrm>
            <a:off x="467379" y="920621"/>
            <a:ext cx="11257241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array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IMG_DIR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img_files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os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.path.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join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IMG_DIR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f) </a:t>
            </a:r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f </a:t>
            </a:r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os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listdir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IMG_DIR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)]</a:t>
            </a:r>
          </a:p>
          <a:p>
            <a:pPr lvl="1"/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</a:t>
            </a:r>
          </a:p>
          <a:p>
            <a:pPr lvl="1"/>
            <a:r>
              <a:rPr lang="de-DE" sz="2000" dirty="0">
                <a:solidFill>
                  <a:srgbClr val="BFBDB6"/>
                </a:solidFill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decode_image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io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read_file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file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channels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numpy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r>
              <a:rPr lang="de-DE" sz="2000" dirty="0">
                <a:solidFill>
                  <a:srgbClr val="BFBDB6"/>
                </a:solidFill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file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img_files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array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endParaRPr lang="de-DE" sz="2000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(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0717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-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</a:t>
            </a:r>
            <a:r>
              <a:rPr lang="de-DE" sz="2000" b="0" dirty="0">
                <a:solidFill>
                  <a:srgbClr val="F0717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/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endParaRPr lang="de-DE" sz="2000" b="0" dirty="0">
              <a:solidFill>
                <a:srgbClr val="FF8F40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b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02412DDD-CDE9-420A-DA46-567C56681F24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3311999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7890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5937D1D5-703E-767B-60BD-6A3D09AF50E9}"/>
              </a:ext>
            </a:extLst>
          </p:cNvPr>
          <p:cNvSpPr txBox="1"/>
          <p:nvPr/>
        </p:nvSpPr>
        <p:spPr>
          <a:xfrm>
            <a:off x="467379" y="5189595"/>
            <a:ext cx="112572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8B7F9453-14B9-626A-54D4-45D70424C4A3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3311999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621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Word"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5937D1D5-703E-767B-60BD-6A3D09AF50E9}"/>
              </a:ext>
            </a:extLst>
          </p:cNvPr>
          <p:cNvSpPr txBox="1"/>
          <p:nvPr/>
        </p:nvSpPr>
        <p:spPr>
          <a:xfrm>
            <a:off x="838201" y="1690688"/>
            <a:ext cx="42462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8B7F9453-14B9-626A-54D4-45D70424C4A3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3311999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el 1">
            <a:extLst>
              <a:ext uri="{FF2B5EF4-FFF2-40B4-BE49-F238E27FC236}">
                <a16:creationId xmlns:a16="http://schemas.microsoft.com/office/drawing/2014/main" id="{6EFCF3A3-3887-86F7-414C-C0F822426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>
                <a:solidFill>
                  <a:srgbClr val="E5E5F6"/>
                </a:solidFill>
                <a:latin typeface="Avenir Next" panose="020B0503020202020204" pitchFamily="34" charset="0"/>
              </a:rPr>
              <a:t>Images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13761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Word"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5937D1D5-703E-767B-60BD-6A3D09AF50E9}"/>
              </a:ext>
            </a:extLst>
          </p:cNvPr>
          <p:cNvSpPr txBox="1"/>
          <p:nvPr/>
        </p:nvSpPr>
        <p:spPr>
          <a:xfrm>
            <a:off x="838201" y="1690688"/>
            <a:ext cx="424626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train_images.shape</a:t>
            </a:r>
            <a:endParaRPr lang="de-DE" sz="2000" dirty="0">
              <a:solidFill>
                <a:srgbClr val="BFBDB6"/>
              </a:solidFill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1" dirty="0">
                <a:solidFill>
                  <a:srgbClr val="FF8E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&gt;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i="0" dirty="0">
                <a:solidFill>
                  <a:srgbClr val="BFBDB6"/>
                </a:solidFill>
                <a:effectLst/>
                <a:latin typeface="Jetbrains Mono" panose="02000009000000000000" pitchFamily="2" charset="0"/>
              </a:rPr>
              <a:t>(89400, 16, 16, 3)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8B7F9453-14B9-626A-54D4-45D70424C4A3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3311999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el 1">
            <a:extLst>
              <a:ext uri="{FF2B5EF4-FFF2-40B4-BE49-F238E27FC236}">
                <a16:creationId xmlns:a16="http://schemas.microsoft.com/office/drawing/2014/main" id="{6EFCF3A3-3887-86F7-414C-C0F822426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>
                <a:solidFill>
                  <a:srgbClr val="E5E5F6"/>
                </a:solidFill>
                <a:latin typeface="Avenir Next" panose="020B0503020202020204" pitchFamily="34" charset="0"/>
              </a:rPr>
              <a:t>Images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005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5937D1D5-703E-767B-60BD-6A3D09AF50E9}"/>
              </a:ext>
            </a:extLst>
          </p:cNvPr>
          <p:cNvSpPr txBox="1"/>
          <p:nvPr/>
        </p:nvSpPr>
        <p:spPr>
          <a:xfrm>
            <a:off x="838200" y="1690688"/>
            <a:ext cx="1067721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train_images.shape</a:t>
            </a:r>
            <a:endParaRPr lang="de-DE" sz="2000" dirty="0">
              <a:solidFill>
                <a:srgbClr val="BFBDB6"/>
              </a:solidFill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1" dirty="0">
                <a:solidFill>
                  <a:srgbClr val="FF8E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&gt;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i="0" dirty="0">
                <a:solidFill>
                  <a:srgbClr val="BFBDB6"/>
                </a:solidFill>
                <a:effectLst/>
                <a:latin typeface="Jetbrains Mono" panose="02000009000000000000" pitchFamily="2" charset="0"/>
              </a:rPr>
              <a:t>(89400, 16, 16, 3)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sz="2000" dirty="0">
              <a:solidFill>
                <a:srgbClr val="BFBDB6"/>
              </a:solidFill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sz="2000" dirty="0">
              <a:solidFill>
                <a:srgbClr val="BFBDB6"/>
              </a:solidFill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sz="2000" dirty="0">
              <a:solidFill>
                <a:srgbClr val="BFBDB6"/>
              </a:solidFill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sz="2000" dirty="0">
              <a:solidFill>
                <a:srgbClr val="BFBDB6"/>
              </a:solidFill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b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imshow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train_images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r>
              <a:rPr lang="de-DE" sz="2000">
                <a:solidFill>
                  <a:srgbClr val="BFBDB6"/>
                </a:solidFill>
                <a:highlight>
                  <a:srgbClr val="0B0E14"/>
                </a:highlight>
                <a:latin typeface="Jetbrains Mono" panose="02000009000000000000" pitchFamily="2" charset="0"/>
              </a:rPr>
              <a:t> + </a:t>
            </a:r>
            <a:r>
              <a:rPr lang="de-DE" sz="2000" b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astype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.uint8))</a:t>
            </a:r>
          </a:p>
          <a:p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show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FC414C0C-AA7F-4D36-8A83-62D847B6F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>
                <a:solidFill>
                  <a:srgbClr val="E5E5F6"/>
                </a:solidFill>
                <a:latin typeface="Avenir Next" panose="020B0503020202020204" pitchFamily="34" charset="0"/>
              </a:rPr>
              <a:t>Images</a:t>
            </a:r>
            <a:endParaRPr lang="de-DE" dirty="0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8DE134A4-226F-2007-A0A3-D6F0D74A0D83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3311999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Grafik 1">
            <a:extLst>
              <a:ext uri="{FF2B5EF4-FFF2-40B4-BE49-F238E27FC236}">
                <a16:creationId xmlns:a16="http://schemas.microsoft.com/office/drawing/2014/main" id="{8B1C0682-6709-21C7-47D7-002EAF13D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01749"/>
            <a:ext cx="4560363" cy="452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142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64E7B7-C796-B6A3-567E-84A44B8A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>
                <a:solidFill>
                  <a:srgbClr val="E5E5F6"/>
                </a:solidFill>
                <a:latin typeface="Avenir Next" panose="020B0503020202020204" pitchFamily="34" charset="0"/>
              </a:rPr>
              <a:t>Generator</a:t>
            </a:r>
            <a:endParaRPr lang="de-DE" dirty="0"/>
          </a:p>
        </p:txBody>
      </p:sp>
      <p:pic>
        <p:nvPicPr>
          <p:cNvPr id="10" name="Inhaltsplatzhalter 9" descr="Ein Bild, das Diagramm, Reihe, Rechteck, Wasser enthält.&#10;&#10;Automatisch generierte Beschreibung">
            <a:extLst>
              <a:ext uri="{FF2B5EF4-FFF2-40B4-BE49-F238E27FC236}">
                <a16:creationId xmlns:a16="http://schemas.microsoft.com/office/drawing/2014/main" id="{CDE9D53C-95EA-5B29-1923-49850F2A80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6" b="89782" l="7947" r="95222">
                        <a14:foregroundMark x1="7994" y1="60218" x2="8373" y2="67030"/>
                        <a14:foregroundMark x1="17786" y1="59673" x2="18543" y2="64714"/>
                        <a14:foregroundMark x1="8798" y1="71390" x2="8988" y2="76158"/>
                        <a14:foregroundMark x1="11779" y1="61444" x2="11779" y2="61444"/>
                        <a14:foregroundMark x1="11968" y1="60763" x2="12488" y2="60763"/>
                        <a14:foregroundMark x1="41911" y1="59673" x2="43046" y2="59673"/>
                        <a14:foregroundMark x1="95222" y1="32834" x2="94986" y2="44005"/>
                        <a14:foregroundMark x1="69773" y1="53134" x2="69253" y2="65531"/>
                        <a14:foregroundMark x1="79943" y1="60218" x2="79328" y2="61717"/>
                        <a14:foregroundMark x1="8184" y1="47275" x2="9130" y2="61444"/>
                        <a14:foregroundMark x1="9130" y1="61444" x2="9319" y2="622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0" y="1690688"/>
            <a:ext cx="10515600" cy="3651111"/>
          </a:xfrm>
        </p:spPr>
      </p:pic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516B3637-71BB-B5E5-99AA-43DCC4869465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3924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9ACF0C1D-EE42-33AC-16EC-ABEFD311EB3D}"/>
              </a:ext>
            </a:extLst>
          </p:cNvPr>
          <p:cNvSpPr txBox="1"/>
          <p:nvPr/>
        </p:nvSpPr>
        <p:spPr>
          <a:xfrm>
            <a:off x="9696466" y="3716965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16x16x3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FBB3B8D-8452-523E-514B-2CCAF8F4E6FA}"/>
              </a:ext>
            </a:extLst>
          </p:cNvPr>
          <p:cNvSpPr txBox="1"/>
          <p:nvPr/>
        </p:nvSpPr>
        <p:spPr>
          <a:xfrm>
            <a:off x="2910288" y="3823378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4x4x256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513E9FF-5EE8-6359-09DF-27FF8BF58F98}"/>
              </a:ext>
            </a:extLst>
          </p:cNvPr>
          <p:cNvSpPr txBox="1"/>
          <p:nvPr/>
        </p:nvSpPr>
        <p:spPr>
          <a:xfrm>
            <a:off x="5521163" y="3793533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8x8x128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496FAAB-6B64-5637-BE56-C73828C21A86}"/>
              </a:ext>
            </a:extLst>
          </p:cNvPr>
          <p:cNvSpPr txBox="1"/>
          <p:nvPr/>
        </p:nvSpPr>
        <p:spPr>
          <a:xfrm>
            <a:off x="7784719" y="3530991"/>
            <a:ext cx="4315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8</a:t>
            </a:r>
          </a:p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X</a:t>
            </a:r>
          </a:p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8</a:t>
            </a:r>
          </a:p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X</a:t>
            </a:r>
          </a:p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64</a:t>
            </a:r>
          </a:p>
        </p:txBody>
      </p:sp>
    </p:spTree>
    <p:extLst>
      <p:ext uri="{BB962C8B-B14F-4D97-AF65-F5344CB8AC3E}">
        <p14:creationId xmlns:p14="http://schemas.microsoft.com/office/powerpoint/2010/main" val="24512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8C22C8-2156-237F-ADDE-633535E98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E5E5F6"/>
                </a:solidFill>
                <a:latin typeface="Avenir Next" panose="020B0503020202020204" pitchFamily="34" charset="0"/>
              </a:rPr>
              <a:t>Dataset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59FCDB82-221E-9F42-DABD-401BD7C314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7668694" cy="435133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48AEE55-CD2F-BBE7-11F9-748C53BC8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9546" y="754086"/>
            <a:ext cx="1440000" cy="14400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2DF428E-171E-70D6-1C0D-0B2570ACC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9546" y="2678056"/>
            <a:ext cx="1440000" cy="1440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F1EEC71C-8A91-AD8A-A5E5-100333B66E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9546" y="4602026"/>
            <a:ext cx="1440000" cy="1440000"/>
          </a:xfrm>
          <a:prstGeom prst="rect">
            <a:avLst/>
          </a:prstGeom>
        </p:spPr>
      </p:pic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EB747893-3631-50E9-32D0-5610E8CA8A18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61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4739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0270525B-D706-D082-9E31-A9B1F91281D7}"/>
              </a:ext>
            </a:extLst>
          </p:cNvPr>
          <p:cNvSpPr txBox="1"/>
          <p:nvPr/>
        </p:nvSpPr>
        <p:spPr>
          <a:xfrm>
            <a:off x="307901" y="458956"/>
            <a:ext cx="1157619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</a:p>
          <a:p>
            <a:pPr lvl="3"/>
            <a:r>
              <a:rPr lang="de-DE" sz="20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,)),</a:t>
            </a:r>
          </a:p>
          <a:p>
            <a:pPr lvl="2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1B947530-55C1-37FA-0386-75F5D0F95887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453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8235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0270525B-D706-D082-9E31-A9B1F91281D7}"/>
              </a:ext>
            </a:extLst>
          </p:cNvPr>
          <p:cNvSpPr txBox="1"/>
          <p:nvPr/>
        </p:nvSpPr>
        <p:spPr>
          <a:xfrm>
            <a:off x="307901" y="458956"/>
            <a:ext cx="11576197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</a:p>
          <a:p>
            <a:pPr lvl="3"/>
            <a:r>
              <a:rPr lang="de-DE" sz="20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,)),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Dense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256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Reshape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256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)),</a:t>
            </a:r>
          </a:p>
          <a:p>
            <a:pPr lvl="2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4C719708-D06D-0722-0B3C-4F3DC2938594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453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2774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0270525B-D706-D082-9E31-A9B1F91281D7}"/>
              </a:ext>
            </a:extLst>
          </p:cNvPr>
          <p:cNvSpPr txBox="1"/>
          <p:nvPr/>
        </p:nvSpPr>
        <p:spPr>
          <a:xfrm>
            <a:off x="307901" y="458956"/>
            <a:ext cx="11576197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</a:p>
          <a:p>
            <a:pPr lvl="3"/>
            <a:r>
              <a:rPr lang="de-DE" sz="20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,)),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Dense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256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Reshape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256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)),</a:t>
            </a:r>
          </a:p>
          <a:p>
            <a:pPr lvl="3"/>
            <a:r>
              <a:rPr lang="de-DE" sz="20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Conv2DTranspose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128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2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6AC8DE80-5171-BD97-8406-A10A081E74C2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453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04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0270525B-D706-D082-9E31-A9B1F91281D7}"/>
              </a:ext>
            </a:extLst>
          </p:cNvPr>
          <p:cNvSpPr txBox="1"/>
          <p:nvPr/>
        </p:nvSpPr>
        <p:spPr>
          <a:xfrm>
            <a:off x="307901" y="458956"/>
            <a:ext cx="1157619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</a:p>
          <a:p>
            <a:pPr lvl="3"/>
            <a:r>
              <a:rPr lang="de-DE" sz="20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,)),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Dense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256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Reshape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256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)),</a:t>
            </a:r>
          </a:p>
          <a:p>
            <a:pPr lvl="3"/>
            <a:r>
              <a:rPr lang="de-DE" sz="20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Conv2DTranspose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128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Conv2DTranspose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64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2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857942C5-E69B-714E-0FDC-6BAC535BCF34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453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5230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0270525B-D706-D082-9E31-A9B1F91281D7}"/>
              </a:ext>
            </a:extLst>
          </p:cNvPr>
          <p:cNvSpPr txBox="1"/>
          <p:nvPr/>
        </p:nvSpPr>
        <p:spPr>
          <a:xfrm>
            <a:off x="307901" y="458956"/>
            <a:ext cx="11576197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20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</a:p>
          <a:p>
            <a:pPr lvl="3"/>
            <a:r>
              <a:rPr lang="de-DE" sz="20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,)),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Dense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256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Reshape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256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)),</a:t>
            </a:r>
          </a:p>
          <a:p>
            <a:pPr lvl="3"/>
            <a:r>
              <a:rPr lang="de-DE" sz="20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Conv2DTranspose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128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Conv2DTranspose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64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Conv2DTranspose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3"/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3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activation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2000" b="0" dirty="0" err="1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tanh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3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2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96398FA7-8CAA-CCED-65C2-B1E16690266E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453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305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0270525B-D706-D082-9E31-A9B1F91281D7}"/>
              </a:ext>
            </a:extLst>
          </p:cNvPr>
          <p:cNvSpPr txBox="1"/>
          <p:nvPr/>
        </p:nvSpPr>
        <p:spPr>
          <a:xfrm>
            <a:off x="307901" y="458956"/>
            <a:ext cx="11576197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2000" b="0" dirty="0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95E6CB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endParaRPr lang="de-DE" sz="2000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2000" b="0" dirty="0" err="1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</a:p>
          <a:p>
            <a:pPr lvl="3"/>
            <a:r>
              <a:rPr lang="de-DE" sz="2000" b="0" dirty="0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>
                <a:solidFill>
                  <a:srgbClr val="95E6CB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,)),</a:t>
            </a:r>
          </a:p>
          <a:p>
            <a:pPr lvl="3"/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Dense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256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Reshape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((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4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256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)),</a:t>
            </a:r>
          </a:p>
          <a:p>
            <a:pPr lvl="3"/>
            <a:r>
              <a:rPr lang="de-DE" sz="2000" b="0" dirty="0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Conv2DTranspose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128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AAD94C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Conv2DTranspose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64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AAD94C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sz="2000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sz="2000" b="0" dirty="0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Conv2DTranspose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3"/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3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AAD94C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2000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activation</a:t>
            </a:r>
            <a:r>
              <a:rPr lang="de-DE" sz="2000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AAD94C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2000" b="0" dirty="0" err="1">
                <a:solidFill>
                  <a:srgbClr val="AAD94C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tanh</a:t>
            </a:r>
            <a:r>
              <a:rPr lang="de-DE" sz="2000" b="0" dirty="0">
                <a:solidFill>
                  <a:srgbClr val="AAD94C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endParaRPr lang="de-DE" sz="2000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3"/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2"/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sz="2000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A79F5F1D-2DB3-0588-5655-D421D8250DDA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453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5545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64E7B7-C796-B6A3-567E-84A44B8A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E5E5F6"/>
                </a:solidFill>
                <a:latin typeface="Avenir Next" panose="020B0503020202020204" pitchFamily="34" charset="0"/>
              </a:rPr>
              <a:t>Discriminator</a:t>
            </a:r>
            <a:endParaRPr lang="de-DE" dirty="0"/>
          </a:p>
        </p:txBody>
      </p:sp>
      <p:pic>
        <p:nvPicPr>
          <p:cNvPr id="14" name="Inhaltsplatzhalter 13" descr="Ein Bild, das Diagramm, Reihe, Design enthält.&#10;&#10;Automatisch generierte Beschreibung">
            <a:extLst>
              <a:ext uri="{FF2B5EF4-FFF2-40B4-BE49-F238E27FC236}">
                <a16:creationId xmlns:a16="http://schemas.microsoft.com/office/drawing/2014/main" id="{9E795611-A76A-5970-477C-C49451942E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12" b="89918" l="9971" r="89981">
                        <a14:foregroundMark x1="8874" y1="37193" x2="10544" y2="23842"/>
                        <a14:foregroundMark x1="10544" y1="23842" x2="14027" y2="15531"/>
                        <a14:foregroundMark x1="14027" y1="15531" x2="18655" y2="11989"/>
                        <a14:foregroundMark x1="18655" y1="11989" x2="21183" y2="6812"/>
                        <a14:foregroundMark x1="30677" y1="48638" x2="34399" y2="41008"/>
                        <a14:foregroundMark x1="34399" y1="41008" x2="34876" y2="53951"/>
                        <a14:foregroundMark x1="34876" y1="53951" x2="34828" y2="55450"/>
                        <a14:foregroundMark x1="25954" y1="49183" x2="25954" y2="49183"/>
                        <a14:foregroundMark x1="26813" y1="46458" x2="26813" y2="46458"/>
                        <a14:foregroundMark x1="27529" y1="48229" x2="27529" y2="48229"/>
                        <a14:foregroundMark x1="31823" y1="34196" x2="32443" y2="34332"/>
                        <a14:foregroundMark x1="48616" y1="48910" x2="48616" y2="48910"/>
                        <a14:foregroundMark x1="68798" y1="48638" x2="69084" y2="48910"/>
                        <a14:foregroundMark x1="88931" y1="48910" x2="88931" y2="48910"/>
                        <a14:foregroundMark x1="69418" y1="50681" x2="72662" y2="50136"/>
                        <a14:foregroundMark x1="61164" y1="47956" x2="61784" y2="486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0" y="2160061"/>
            <a:ext cx="10515600" cy="3682466"/>
          </a:xfrm>
        </p:spPr>
      </p:pic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BF80857C-E4E1-9E1D-6172-2C6F95C7784E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5148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28D8C9C1-5425-F416-965C-CC86005E9819}"/>
              </a:ext>
            </a:extLst>
          </p:cNvPr>
          <p:cNvSpPr txBox="1"/>
          <p:nvPr/>
        </p:nvSpPr>
        <p:spPr>
          <a:xfrm>
            <a:off x="1929531" y="4312655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16x16x3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6E07D22-9EF6-0EA3-BB8E-DB72F53ABDC2}"/>
              </a:ext>
            </a:extLst>
          </p:cNvPr>
          <p:cNvSpPr txBox="1"/>
          <p:nvPr/>
        </p:nvSpPr>
        <p:spPr>
          <a:xfrm>
            <a:off x="3825504" y="3554362"/>
            <a:ext cx="4315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8</a:t>
            </a:r>
          </a:p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X</a:t>
            </a:r>
          </a:p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8</a:t>
            </a:r>
          </a:p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X</a:t>
            </a:r>
          </a:p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32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E00B36A-C04A-EA99-FDF0-4B7739A3AFF5}"/>
              </a:ext>
            </a:extLst>
          </p:cNvPr>
          <p:cNvSpPr txBox="1"/>
          <p:nvPr/>
        </p:nvSpPr>
        <p:spPr>
          <a:xfrm>
            <a:off x="5578168" y="3974101"/>
            <a:ext cx="11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4x4x64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2EE1A0A-27D2-11F3-547F-73E7A516B058}"/>
              </a:ext>
            </a:extLst>
          </p:cNvPr>
          <p:cNvSpPr txBox="1"/>
          <p:nvPr/>
        </p:nvSpPr>
        <p:spPr>
          <a:xfrm>
            <a:off x="7817464" y="3804824"/>
            <a:ext cx="11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>
                <a:latin typeface="JetBrains Mono" panose="02000009000000000000" pitchFamily="2" charset="0"/>
                <a:ea typeface="JetBrains Mono" panose="02000009000000000000" pitchFamily="2" charset="0"/>
                <a:cs typeface="JetBrains Mono" panose="02000009000000000000" pitchFamily="2" charset="0"/>
              </a:rPr>
              <a:t>2x2x128</a:t>
            </a:r>
          </a:p>
        </p:txBody>
      </p:sp>
    </p:spTree>
    <p:extLst>
      <p:ext uri="{BB962C8B-B14F-4D97-AF65-F5344CB8AC3E}">
        <p14:creationId xmlns:p14="http://schemas.microsoft.com/office/powerpoint/2010/main" val="971420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F13BFB77-D7E5-0D00-949D-C9EC61E4ED31}"/>
              </a:ext>
            </a:extLst>
          </p:cNvPr>
          <p:cNvSpPr txBox="1"/>
          <p:nvPr/>
        </p:nvSpPr>
        <p:spPr>
          <a:xfrm>
            <a:off x="1205346" y="1028343"/>
            <a:ext cx="978130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</a:p>
          <a:p>
            <a:pPr lvl="3"/>
            <a:r>
              <a:rPr lang="de-DE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IMG_SHAPE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2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E792A52F-E8D5-FFC6-DBBF-61805D303946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5148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2941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F13BFB77-D7E5-0D00-949D-C9EC61E4ED31}"/>
              </a:ext>
            </a:extLst>
          </p:cNvPr>
          <p:cNvSpPr txBox="1"/>
          <p:nvPr/>
        </p:nvSpPr>
        <p:spPr>
          <a:xfrm>
            <a:off x="1205346" y="1028343"/>
            <a:ext cx="978130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</a:p>
          <a:p>
            <a:pPr lvl="3"/>
            <a:r>
              <a:rPr lang="de-DE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IMG_SHAPE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  <a:endParaRPr lang="de-DE" b="0" dirty="0">
              <a:solidFill>
                <a:srgbClr val="59C2FF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2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4A51169C-FE95-D3DF-8C38-E06AF9C227DA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5148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62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F13BFB77-D7E5-0D00-949D-C9EC61E4ED31}"/>
              </a:ext>
            </a:extLst>
          </p:cNvPr>
          <p:cNvSpPr txBox="1"/>
          <p:nvPr/>
        </p:nvSpPr>
        <p:spPr>
          <a:xfrm>
            <a:off x="1205346" y="1028343"/>
            <a:ext cx="978130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</a:p>
          <a:p>
            <a:pPr lvl="3"/>
            <a:r>
              <a:rPr lang="de-DE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IMG_SHAPE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64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2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5104BE30-6282-EA7A-7458-29858C8F078E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5148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9732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C8B23C-1A55-E09D-B076-01A81875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E5E5F6"/>
                </a:solidFill>
                <a:latin typeface="Avenir Next" panose="020B0503020202020204" pitchFamily="34" charset="0"/>
              </a:rPr>
              <a:t>Overview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604670A-FE77-B47C-73B7-D19773E510A3}"/>
              </a:ext>
            </a:extLst>
          </p:cNvPr>
          <p:cNvSpPr txBox="1"/>
          <p:nvPr/>
        </p:nvSpPr>
        <p:spPr>
          <a:xfrm>
            <a:off x="838200" y="1690688"/>
            <a:ext cx="1145309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create_new_folder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array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b="0" dirty="0">
                <a:solidFill>
                  <a:srgbClr val="BFBDB6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endParaRPr lang="de-DE" b="0" dirty="0">
              <a:solidFill>
                <a:srgbClr val="BFBDB6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b="0" dirty="0">
                <a:solidFill>
                  <a:srgbClr val="BFBDB6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endParaRPr lang="de-DE" b="0" dirty="0">
              <a:solidFill>
                <a:srgbClr val="59C2FF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b="0" dirty="0">
                <a:solidFill>
                  <a:srgbClr val="BFBDB6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endParaRPr lang="de-DE" b="0" dirty="0">
              <a:solidFill>
                <a:srgbClr val="BFBDB6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b="0" dirty="0">
                <a:solidFill>
                  <a:srgbClr val="BFBDB6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endParaRPr lang="de-DE" b="0" dirty="0">
              <a:solidFill>
                <a:srgbClr val="BFBDB6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b="0" dirty="0">
                <a:solidFill>
                  <a:srgbClr val="BFBDB6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endParaRPr lang="de-DE" b="0" dirty="0">
              <a:solidFill>
                <a:srgbClr val="59C2FF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</a:t>
            </a:r>
            <a:r>
              <a:rPr lang="de-DE" b="0" dirty="0">
                <a:solidFill>
                  <a:srgbClr val="BFBDB6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endParaRPr lang="de-DE" b="0" dirty="0">
              <a:solidFill>
                <a:srgbClr val="59C2FF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generate_and_save_images</a:t>
            </a:r>
            <a:r>
              <a:rPr lang="de-DE" b="0" dirty="0">
                <a:solidFill>
                  <a:srgbClr val="BFBDB6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plot_losses</a:t>
            </a:r>
            <a:r>
              <a:rPr lang="de-DE" b="0" dirty="0">
                <a:solidFill>
                  <a:srgbClr val="BFBDB6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4A8735A-306B-6302-298E-6C3368836507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61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304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F13BFB77-D7E5-0D00-949D-C9EC61E4ED31}"/>
              </a:ext>
            </a:extLst>
          </p:cNvPr>
          <p:cNvSpPr txBox="1"/>
          <p:nvPr/>
        </p:nvSpPr>
        <p:spPr>
          <a:xfrm>
            <a:off x="1205346" y="1028343"/>
            <a:ext cx="978130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</a:p>
          <a:p>
            <a:pPr lvl="3"/>
            <a:r>
              <a:rPr lang="de-DE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IMG_SHAPE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  <a:endParaRPr lang="de-DE" b="0" dirty="0">
              <a:solidFill>
                <a:srgbClr val="59C2FF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64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128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2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EFE0BAB7-1C2C-5D92-A498-017C64D8D084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5148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F6EEA343-A588-1E37-819D-169A4CA634BE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5760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43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F13BFB77-D7E5-0D00-949D-C9EC61E4ED31}"/>
              </a:ext>
            </a:extLst>
          </p:cNvPr>
          <p:cNvSpPr txBox="1"/>
          <p:nvPr/>
        </p:nvSpPr>
        <p:spPr>
          <a:xfrm>
            <a:off x="1205346" y="1028343"/>
            <a:ext cx="9781309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</a:p>
          <a:p>
            <a:pPr lvl="3"/>
            <a:r>
              <a:rPr lang="de-DE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IMG_SHAPE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  <a:endParaRPr lang="de-DE" b="0" dirty="0">
              <a:solidFill>
                <a:srgbClr val="59C2FF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64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128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kernel_size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3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strides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2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padding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"same"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0.01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3"/>
            <a:r>
              <a:rPr lang="de-DE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Flatten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(),</a:t>
            </a:r>
          </a:p>
          <a:p>
            <a:pPr lvl="3"/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Dense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</a:t>
            </a:r>
          </a:p>
          <a:p>
            <a:pPr lvl="2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pPr lvl="1"/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798D47DA-212E-3541-AB83-74B08EC07390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5760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301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15575143-C42D-515B-B708-8592FC350106}"/>
              </a:ext>
            </a:extLst>
          </p:cNvPr>
          <p:cNvSpPr txBox="1"/>
          <p:nvPr/>
        </p:nvSpPr>
        <p:spPr>
          <a:xfrm>
            <a:off x="1062182" y="1582340"/>
            <a:ext cx="1006763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BinaryCrossentropy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from_logits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b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b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b="0" dirty="0" err="1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b="0" dirty="0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endParaRPr lang="de-DE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real_loss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ones_like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fake_loss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zeros_like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total_loss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real_loss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+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fake_loss</a:t>
            </a:r>
            <a:endParaRPr lang="de-DE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b="0" dirty="0" err="1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total_loss</a:t>
            </a:r>
            <a:endParaRPr lang="de-DE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b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b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b="0" dirty="0" err="1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b="0" dirty="0" err="1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ones_like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38CD1D8B-9203-9DDB-9EA5-1725BED3E597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673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9475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15575143-C42D-515B-B708-8592FC350106}"/>
              </a:ext>
            </a:extLst>
          </p:cNvPr>
          <p:cNvSpPr txBox="1"/>
          <p:nvPr/>
        </p:nvSpPr>
        <p:spPr>
          <a:xfrm>
            <a:off x="1062182" y="1582340"/>
            <a:ext cx="1006763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BinaryCrossentropy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from_logits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b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b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ones_like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zeros_like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total_loss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+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fake_loss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total_loss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b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b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b="0" dirty="0" err="1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b="0" dirty="0" err="1">
                <a:solidFill>
                  <a:srgbClr val="FF8F40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b="0" dirty="0" err="1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ones_like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b="0" dirty="0" err="1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B7ABEC12-D2BC-BC06-9AFC-0132BA6BD081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5760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472D3A3C-2256-895F-4CA1-B42C247D3348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673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766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15575143-C42D-515B-B708-8592FC350106}"/>
              </a:ext>
            </a:extLst>
          </p:cNvPr>
          <p:cNvSpPr txBox="1"/>
          <p:nvPr/>
        </p:nvSpPr>
        <p:spPr>
          <a:xfrm>
            <a:off x="1062182" y="1582340"/>
            <a:ext cx="1006763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BinaryCrossentropy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from_logits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b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b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ones_like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zeros_like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total_loss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+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fake_loss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total_loss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b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b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cross_entropy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ones_like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), </a:t>
            </a:r>
            <a:r>
              <a:rPr lang="de-DE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955ECF13-801A-A82A-92F5-35C8EBED8EB6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673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910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890C5249-FCB5-980C-634A-4978B4DB8F0D}"/>
              </a:ext>
            </a:extLst>
          </p:cNvPr>
          <p:cNvSpPr txBox="1"/>
          <p:nvPr/>
        </p:nvSpPr>
        <p:spPr>
          <a:xfrm>
            <a:off x="1293650" y="3075057"/>
            <a:ext cx="96046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generator_optimizer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Adam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LEARNING_RATE)</a:t>
            </a:r>
          </a:p>
          <a:p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discriminator_optimizer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Adam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8A5C059-D464-3BF1-97DF-C21C0A77FDDD}"/>
              </a:ext>
            </a:extLst>
          </p:cNvPr>
          <p:cNvCxnSpPr>
            <a:cxnSpLocks/>
          </p:cNvCxnSpPr>
          <p:nvPr/>
        </p:nvCxnSpPr>
        <p:spPr>
          <a:xfrm flipH="1" flipV="1">
            <a:off x="-1" y="6851152"/>
            <a:ext cx="7343999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5887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890C5249-FCB5-980C-634A-4978B4DB8F0D}"/>
              </a:ext>
            </a:extLst>
          </p:cNvPr>
          <p:cNvSpPr txBox="1"/>
          <p:nvPr/>
        </p:nvSpPr>
        <p:spPr>
          <a:xfrm>
            <a:off x="355599" y="1074510"/>
            <a:ext cx="1148080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Adam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LEARNING_RATE)</a:t>
            </a:r>
          </a:p>
          <a:p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Adam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LEARNING_RATE)</a:t>
            </a:r>
          </a:p>
          <a:p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50D202D0-FC11-3C25-1977-07F1E3575926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795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44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Word"/>
      </p:transition>
    </mc:Choice>
    <mc:Fallback xmlns="">
      <p:transition spd="slow" advClick="0" advTm="0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890C5249-FCB5-980C-634A-4978B4DB8F0D}"/>
              </a:ext>
            </a:extLst>
          </p:cNvPr>
          <p:cNvSpPr txBox="1"/>
          <p:nvPr/>
        </p:nvSpPr>
        <p:spPr>
          <a:xfrm>
            <a:off x="355599" y="1074510"/>
            <a:ext cx="1148080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Adam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LEARNING_RATE)</a:t>
            </a:r>
          </a:p>
          <a:p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Adam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LEARNING_RATE)</a:t>
            </a:r>
          </a:p>
          <a:p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@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function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]:</a:t>
            </a:r>
          </a:p>
          <a:p>
            <a:pPr lvl="1"/>
            <a:r>
              <a:rPr lang="de-DE" sz="14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discriminator_optimizer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random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normal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([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247B13FB-C402-C785-1194-473CEAE939E7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795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3021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890C5249-FCB5-980C-634A-4978B4DB8F0D}"/>
              </a:ext>
            </a:extLst>
          </p:cNvPr>
          <p:cNvSpPr txBox="1"/>
          <p:nvPr/>
        </p:nvSpPr>
        <p:spPr>
          <a:xfrm>
            <a:off x="355599" y="1074510"/>
            <a:ext cx="1148080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Adam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LEARNING_RATE)</a:t>
            </a:r>
          </a:p>
          <a:p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Adam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LEARNING_RATE)</a:t>
            </a:r>
          </a:p>
          <a:p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@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function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]:</a:t>
            </a:r>
          </a:p>
          <a:p>
            <a:pPr lvl="1"/>
            <a:r>
              <a:rPr lang="de-DE" sz="14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discriminator_optimizer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random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normal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([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with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</a:t>
            </a: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</a:t>
            </a: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generated_images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generated_images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D4B07628-3D49-9D94-90CE-F6CC9A0D2C47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795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039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890C5249-FCB5-980C-634A-4978B4DB8F0D}"/>
              </a:ext>
            </a:extLst>
          </p:cNvPr>
          <p:cNvSpPr txBox="1"/>
          <p:nvPr/>
        </p:nvSpPr>
        <p:spPr>
          <a:xfrm>
            <a:off x="355599" y="1074510"/>
            <a:ext cx="11480801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@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function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]:</a:t>
            </a:r>
          </a:p>
          <a:p>
            <a:pPr lvl="1"/>
            <a:r>
              <a:rPr lang="de-DE" sz="14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discriminator_optimizer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random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normal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([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with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</a:t>
            </a: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</a:t>
            </a: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generated_images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generated_images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3D9C276E-2944-155D-34F6-AADA38B0B72D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795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559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Word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C8B23C-1A55-E09D-B076-01A81875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E5E5F6"/>
                </a:solidFill>
                <a:latin typeface="Avenir Next" panose="020B0503020202020204" pitchFamily="34" charset="0"/>
              </a:rPr>
              <a:t>Overview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604670A-FE77-B47C-73B7-D19773E510A3}"/>
              </a:ext>
            </a:extLst>
          </p:cNvPr>
          <p:cNvSpPr txBox="1"/>
          <p:nvPr/>
        </p:nvSpPr>
        <p:spPr>
          <a:xfrm>
            <a:off x="838200" y="1690688"/>
            <a:ext cx="1145309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create_new_folder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array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endParaRPr lang="de-DE" b="0" dirty="0">
              <a:solidFill>
                <a:srgbClr val="59C2FF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endParaRPr lang="de-DE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endParaRPr lang="de-DE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endParaRPr lang="de-DE" b="0" dirty="0">
              <a:solidFill>
                <a:srgbClr val="59C2FF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endParaRPr lang="de-DE" b="0" dirty="0">
              <a:solidFill>
                <a:srgbClr val="59C2FF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generate_and_save_images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plot_losses</a:t>
            </a:r>
            <a:r>
              <a:rPr lang="de-DE" b="0" dirty="0">
                <a:solidFill>
                  <a:srgbClr val="BFBDB6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>
                  <a:alpha val="1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4E1D5A98-C94E-40AE-ECE7-5800311AAF7E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61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585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890C5249-FCB5-980C-634A-4978B4DB8F0D}"/>
              </a:ext>
            </a:extLst>
          </p:cNvPr>
          <p:cNvSpPr txBox="1"/>
          <p:nvPr/>
        </p:nvSpPr>
        <p:spPr>
          <a:xfrm>
            <a:off x="355599" y="1074510"/>
            <a:ext cx="11480801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@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function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]:</a:t>
            </a:r>
          </a:p>
          <a:p>
            <a:pPr lvl="1"/>
            <a:r>
              <a:rPr lang="de-DE" sz="14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discriminator_optimizer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random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normal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([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with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</a:t>
            </a: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</a:t>
            </a: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generated_images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generated_images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51F16F5F-9E87-96C4-752B-57CB08B2D2FC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795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9392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890C5249-FCB5-980C-634A-4978B4DB8F0D}"/>
              </a:ext>
            </a:extLst>
          </p:cNvPr>
          <p:cNvSpPr txBox="1"/>
          <p:nvPr/>
        </p:nvSpPr>
        <p:spPr>
          <a:xfrm>
            <a:off x="355599" y="1074510"/>
            <a:ext cx="11480801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@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function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]:</a:t>
            </a:r>
          </a:p>
          <a:p>
            <a:pPr lvl="1"/>
            <a:r>
              <a:rPr lang="de-DE" sz="14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discriminator_optimizer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random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normal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([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with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</a:t>
            </a: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</a:t>
            </a: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generated_images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generated_images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endParaRPr lang="de-DE" sz="1400" dirty="0">
              <a:solidFill>
                <a:srgbClr val="BFBDB6"/>
              </a:solidFill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gradients_of_generator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gen_tape.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.trainable_variables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gradients_of_discriminator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disc_tape.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.trainable_variables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15AF7EA7-A3CF-E627-2DFA-1DEFF1009B9C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795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8536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890C5249-FCB5-980C-634A-4978B4DB8F0D}"/>
              </a:ext>
            </a:extLst>
          </p:cNvPr>
          <p:cNvSpPr txBox="1"/>
          <p:nvPr/>
        </p:nvSpPr>
        <p:spPr>
          <a:xfrm>
            <a:off x="355599" y="1074510"/>
            <a:ext cx="11480801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@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function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]:</a:t>
            </a:r>
          </a:p>
          <a:p>
            <a:pPr lvl="1"/>
            <a:r>
              <a:rPr lang="de-DE" sz="14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generator_optimizer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discriminator_optimizer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random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normal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([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BATCH_SIZE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with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</a:t>
            </a: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</a:t>
            </a: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disc_tape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generated_images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generated_images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real_output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fake_output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gradients_of_generator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gen_tape.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.trainable_variables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gradients_of_discriminator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disc_tape.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.trainable_variables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generator_optimizer.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apply_gradients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zip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gradients_of_generator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.trainable_variables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</a:t>
            </a: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discriminator_optimizer.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apply_gradients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1"/>
            <a:r>
              <a:rPr lang="de-DE" sz="1400" dirty="0">
                <a:solidFill>
                  <a:srgbClr val="BFBDB6"/>
                </a:solidFill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zip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gradients_of_discriminator,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.trainable_variables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disc_loss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CEEBEFFE-DF91-92A0-297D-4D9695522AAF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795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978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3A627EAE-A727-811E-9EC1-EA0C49053E7E}"/>
              </a:ext>
            </a:extLst>
          </p:cNvPr>
          <p:cNvSpPr txBox="1"/>
          <p:nvPr/>
        </p:nvSpPr>
        <p:spPr>
          <a:xfrm>
            <a:off x="856147" y="797510"/>
            <a:ext cx="1047970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generate_and_save_images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16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random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normal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([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],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])</a:t>
            </a:r>
          </a:p>
          <a:p>
            <a:pPr lvl="1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predictions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False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E4136A0-5968-6F86-879A-0F4DE507AEA6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9180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576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3A627EAE-A727-811E-9EC1-EA0C49053E7E}"/>
              </a:ext>
            </a:extLst>
          </p:cNvPr>
          <p:cNvSpPr txBox="1"/>
          <p:nvPr/>
        </p:nvSpPr>
        <p:spPr>
          <a:xfrm>
            <a:off x="856147" y="797510"/>
            <a:ext cx="10479705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generate_and_save_images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16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random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normal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([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],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])</a:t>
            </a:r>
          </a:p>
          <a:p>
            <a:pPr lvl="1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predictions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False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fig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subplots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],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figsize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16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16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subplots_adjust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wspace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0.05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hspace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0.05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i,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enumerate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axes.flat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):</a:t>
            </a:r>
          </a:p>
          <a:p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predictions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[i, :, :, :]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+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numpy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astype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.uint8)</a:t>
            </a:r>
          </a:p>
          <a:p>
            <a:pPr lvl="2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imshow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axis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"off"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AF45542C-C9A2-DC89-1961-4969C2FAB351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9180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566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3A627EAE-A727-811E-9EC1-EA0C49053E7E}"/>
              </a:ext>
            </a:extLst>
          </p:cNvPr>
          <p:cNvSpPr txBox="1"/>
          <p:nvPr/>
        </p:nvSpPr>
        <p:spPr>
          <a:xfrm>
            <a:off x="856147" y="797510"/>
            <a:ext cx="1047970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generate_and_save_images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r>
              <a:rPr lang="de-DE" sz="16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global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random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normal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([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],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NOISE_LENGTH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])</a:t>
            </a:r>
          </a:p>
          <a:p>
            <a:pPr lvl="1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predictions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noise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training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False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fig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subplots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], 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GRID_SIZE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figsize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16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16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subplots_adjust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wspace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0.05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hspace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0.05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i,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enumerate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axes.flat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):</a:t>
            </a:r>
          </a:p>
          <a:p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predictions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[i, :, :, :]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*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+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127.5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numpy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astype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.uint8)</a:t>
            </a:r>
          </a:p>
          <a:p>
            <a:pPr lvl="2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imshow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axis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"off"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2"/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savefig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2"/>
            <a:r>
              <a:rPr lang="de-DE" sz="16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{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path_run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}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/</a:t>
            </a:r>
            <a:r>
              <a:rPr lang="de-DE" sz="1600" b="0" dirty="0" err="1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_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{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</a:t>
            </a:r>
            <a:r>
              <a:rPr lang="de-DE" sz="16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:02d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}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png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pPr lvl="2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bbox_inches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1600" b="0" dirty="0" err="1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tight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pPr lvl="2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pad_inches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pPr lvl="1"/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close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fig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27F43A09-D074-564B-F71F-EAF8D466E554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9180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492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B74E898E-5BC4-E2C6-7E90-72442F13EC77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979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018D32AE-2865-C929-7F13-60F5BB387929}"/>
              </a:ext>
            </a:extLst>
          </p:cNvPr>
          <p:cNvSpPr txBox="1"/>
          <p:nvPr/>
        </p:nvSpPr>
        <p:spPr>
          <a:xfrm>
            <a:off x="596217" y="1443841"/>
            <a:ext cx="1099956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dataset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EPOCHS) -&gt;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dict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dict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]: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584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B74E898E-5BC4-E2C6-7E90-72442F13EC77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979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018D32AE-2865-C929-7F13-60F5BB387929}"/>
              </a:ext>
            </a:extLst>
          </p:cNvPr>
          <p:cNvSpPr txBox="1"/>
          <p:nvPr/>
        </p:nvSpPr>
        <p:spPr>
          <a:xfrm>
            <a:off x="596217" y="1443841"/>
            <a:ext cx="1099956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dataset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EPOCHS) -&gt;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dict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dict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]: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[]</a:t>
            </a: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[]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1880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B74E898E-5BC4-E2C6-7E90-72442F13EC77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979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018D32AE-2865-C929-7F13-60F5BB387929}"/>
              </a:ext>
            </a:extLst>
          </p:cNvPr>
          <p:cNvSpPr txBox="1"/>
          <p:nvPr/>
        </p:nvSpPr>
        <p:spPr>
          <a:xfrm>
            <a:off x="596217" y="1443841"/>
            <a:ext cx="10999565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dataset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EPOCHS) -&gt;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dict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dict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]: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[]</a:t>
            </a: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[]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0717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tqdm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range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)):</a:t>
            </a:r>
          </a:p>
          <a:p>
            <a:pPr lvl="2"/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image_batch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dataset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3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image_batch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3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generator_losses.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append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3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discriminator_losses.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append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948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B74E898E-5BC4-E2C6-7E90-72442F13EC77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979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018D32AE-2865-C929-7F13-60F5BB387929}"/>
              </a:ext>
            </a:extLst>
          </p:cNvPr>
          <p:cNvSpPr txBox="1"/>
          <p:nvPr/>
        </p:nvSpPr>
        <p:spPr>
          <a:xfrm>
            <a:off x="596217" y="1443841"/>
            <a:ext cx="1099956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dataset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EPOCHS) -&gt;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dict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dict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]: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[]</a:t>
            </a:r>
          </a:p>
          <a:p>
            <a:pPr lvl="1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[]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0717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tqdm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range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)):</a:t>
            </a:r>
          </a:p>
          <a:p>
            <a:pPr lvl="2"/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image_batch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dataset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3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image_batch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3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generator_losses.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append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3"/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discriminator_losses.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append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generate_and_save_images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+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4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return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generator_losses</a:t>
            </a:r>
            <a:r>
              <a:rPr lang="de-DE" sz="14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4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discriminator_losses</a:t>
            </a:r>
            <a:endParaRPr lang="de-DE" sz="14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609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C8B23C-1A55-E09D-B076-01A81875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E5E5F6"/>
                </a:solidFill>
                <a:latin typeface="Avenir Next" panose="020B0503020202020204" pitchFamily="34" charset="0"/>
              </a:rPr>
              <a:t>Overview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604670A-FE77-B47C-73B7-D19773E510A3}"/>
              </a:ext>
            </a:extLst>
          </p:cNvPr>
          <p:cNvSpPr txBox="1"/>
          <p:nvPr/>
        </p:nvSpPr>
        <p:spPr>
          <a:xfrm>
            <a:off x="838200" y="1690688"/>
            <a:ext cx="1145309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create_new_folder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array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endParaRPr lang="de-DE" b="0" dirty="0">
              <a:solidFill>
                <a:srgbClr val="59C2FF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b="0" dirty="0">
                <a:solidFill>
                  <a:srgbClr val="BFBDB6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endParaRPr lang="de-DE" b="0" dirty="0">
              <a:solidFill>
                <a:srgbClr val="59C2FF">
                  <a:alpha val="2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</a:t>
            </a:r>
            <a:r>
              <a:rPr lang="de-DE" b="0" dirty="0">
                <a:solidFill>
                  <a:srgbClr val="BFBDB6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endParaRPr lang="de-DE" b="0" dirty="0">
              <a:solidFill>
                <a:srgbClr val="59C2FF">
                  <a:alpha val="2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>
                  <a:alpha val="2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generate_and_save_images</a:t>
            </a:r>
            <a:r>
              <a:rPr lang="de-DE" b="0" dirty="0">
                <a:solidFill>
                  <a:srgbClr val="BFBDB6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>
                  <a:alpha val="2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plot_losses</a:t>
            </a:r>
            <a:r>
              <a:rPr lang="de-DE" b="0" dirty="0">
                <a:solidFill>
                  <a:srgbClr val="BFBDB6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>
                    <a:alpha val="2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>
                  <a:alpha val="20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96E88608-0ABE-32B1-39DF-0AD2B013F6CF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61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920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BD81377A-FE03-0459-2916-A2804376D2ED}"/>
              </a:ext>
            </a:extLst>
          </p:cNvPr>
          <p:cNvSpPr txBox="1"/>
          <p:nvPr/>
        </p:nvSpPr>
        <p:spPr>
          <a:xfrm>
            <a:off x="2135526" y="1905506"/>
            <a:ext cx="792094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plot_losses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], 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disc_losses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</a:t>
            </a:r>
          </a:p>
          <a:p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  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figure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figsize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10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6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plot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gen_means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label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"Generator"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plot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disc_means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label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1600" b="0" dirty="0" err="1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xlabel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1600" b="0" dirty="0" err="1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ylabel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"Average Loss"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legend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title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"Average Loss per </a:t>
            </a:r>
            <a:r>
              <a:rPr lang="de-DE" sz="1600" b="0" dirty="0" err="1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Epoch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show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561B4483-50AD-387D-5B97-8A821613B450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10404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4286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BD81377A-FE03-0459-2916-A2804376D2ED}"/>
              </a:ext>
            </a:extLst>
          </p:cNvPr>
          <p:cNvSpPr txBox="1"/>
          <p:nvPr/>
        </p:nvSpPr>
        <p:spPr>
          <a:xfrm>
            <a:off x="741907" y="1597729"/>
            <a:ext cx="10708186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def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create_gif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</a:p>
          <a:p>
            <a:pPr lvl="1"/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	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directory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path_run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output_file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str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{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path_run</a:t>
            </a:r>
            <a:r>
              <a:rPr lang="de-DE" sz="1600" b="0" dirty="0">
                <a:solidFill>
                  <a:srgbClr val="95E6CB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}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/</a:t>
            </a:r>
            <a:r>
              <a:rPr lang="de-DE" sz="1600" b="0" dirty="0" err="1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output.gif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“</a:t>
            </a:r>
          </a:p>
          <a:p>
            <a:pPr lvl="1"/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 -&gt; 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1"/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files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sorted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os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listdir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directory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</a:t>
            </a:r>
          </a:p>
          <a:p>
            <a:pPr lvl="1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[]</a:t>
            </a:r>
          </a:p>
          <a:p>
            <a:pPr lvl="1"/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for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filename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files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:</a:t>
            </a:r>
          </a:p>
          <a:p>
            <a:pPr lvl="2"/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if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filename.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endswith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".</a:t>
            </a:r>
            <a:r>
              <a:rPr lang="de-DE" sz="1600" b="0" dirty="0" err="1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png</a:t>
            </a:r>
            <a:r>
              <a:rPr lang="de-DE" sz="16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):</a:t>
            </a:r>
          </a:p>
          <a:p>
            <a:pPr lvl="2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imageio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v2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imread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os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.path.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join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directory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filename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))</a:t>
            </a:r>
          </a:p>
          <a:p>
            <a:pPr lvl="2"/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append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img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imageio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mimsave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output_file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duration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1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pPr lvl="1"/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create_gif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</a:t>
            </a: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561B4483-50AD-387D-5B97-8A821613B450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10404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06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02056BCA-E318-DAEC-DE07-6259A6DFE35A}"/>
              </a:ext>
            </a:extLst>
          </p:cNvPr>
          <p:cNvSpPr txBox="1"/>
          <p:nvPr/>
        </p:nvSpPr>
        <p:spPr>
          <a:xfrm>
            <a:off x="666277" y="674362"/>
            <a:ext cx="108594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train_dataset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852871A6-5284-B123-55F8-E3253CE34579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11016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:a16="http://schemas.microsoft.com/office/drawing/2014/main" id="{32DAE284-2E8B-D387-FDCF-9DA8D7923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8856" y="1456944"/>
            <a:ext cx="4974287" cy="495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125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785A3275-C905-EFF3-9818-212ED2CEF16C}"/>
              </a:ext>
            </a:extLst>
          </p:cNvPr>
          <p:cNvSpPr txBox="1"/>
          <p:nvPr/>
        </p:nvSpPr>
        <p:spPr>
          <a:xfrm>
            <a:off x="2356532" y="598792"/>
            <a:ext cx="7478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plot_losses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generator_losses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 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discriminator_losses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DEF032FA-ABA2-4057-6A4F-6B6777DF0535}"/>
              </a:ext>
            </a:extLst>
          </p:cNvPr>
          <p:cNvCxnSpPr>
            <a:cxnSpLocks/>
          </p:cNvCxnSpPr>
          <p:nvPr/>
        </p:nvCxnSpPr>
        <p:spPr>
          <a:xfrm flipH="1" flipV="1">
            <a:off x="-2" y="6851152"/>
            <a:ext cx="11627999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Grafik 1">
            <a:extLst>
              <a:ext uri="{FF2B5EF4-FFF2-40B4-BE49-F238E27FC236}">
                <a16:creationId xmlns:a16="http://schemas.microsoft.com/office/drawing/2014/main" id="{EC6F451D-15E0-D0CA-444B-EC3DEDE39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54608"/>
            <a:ext cx="7772400" cy="502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887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E5253A42-BDBD-9495-2CAE-7D510FDBDE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14" t="4245"/>
          <a:stretch/>
        </p:blipFill>
        <p:spPr>
          <a:xfrm>
            <a:off x="6096000" y="6847"/>
            <a:ext cx="6096000" cy="684430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7706661-327E-85FF-726E-8DDDBAE2C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5339"/>
            <a:ext cx="10515600" cy="1325563"/>
          </a:xfrm>
        </p:spPr>
        <p:txBody>
          <a:bodyPr>
            <a:normAutofit/>
          </a:bodyPr>
          <a:lstStyle/>
          <a:p>
            <a:r>
              <a:rPr lang="de-DE" sz="4800" b="1" dirty="0">
                <a:solidFill>
                  <a:srgbClr val="E5E5F6"/>
                </a:solidFill>
                <a:latin typeface="Avenir Next" panose="020B0503020202020204" pitchFamily="34" charset="0"/>
              </a:rPr>
              <a:t>Questions?</a:t>
            </a:r>
            <a:endParaRPr lang="de-DE" sz="4800" dirty="0"/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5AF3521-ACAA-AFB2-00DD-DCAC062431FB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12240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69A906E-FD27-49BE-BED5-C70FA3C5F811}"/>
              </a:ext>
            </a:extLst>
          </p:cNvPr>
          <p:cNvSpPr txBox="1"/>
          <p:nvPr/>
        </p:nvSpPr>
        <p:spPr>
          <a:xfrm>
            <a:off x="3034602" y="3276991"/>
            <a:ext cx="61897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￼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F16D7A3B-E14A-42A2-851B-5E397DBDF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825878"/>
            <a:ext cx="4533900" cy="45212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4558571-01EC-99E3-33EA-212F73690D19}"/>
              </a:ext>
            </a:extLst>
          </p:cNvPr>
          <p:cNvSpPr txBox="1"/>
          <p:nvPr/>
        </p:nvSpPr>
        <p:spPr>
          <a:xfrm>
            <a:off x="838200" y="6347078"/>
            <a:ext cx="5257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github.com</a:t>
            </a:r>
            <a:r>
              <a:rPr lang="de-DE" sz="14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/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RomanGoEmpire</a:t>
            </a:r>
            <a:r>
              <a:rPr lang="de-DE" sz="14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/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thd</a:t>
            </a:r>
            <a:r>
              <a:rPr lang="de-DE" sz="14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-</a:t>
            </a:r>
            <a:r>
              <a:rPr lang="de-DE" sz="14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ki</a:t>
            </a:r>
            <a:r>
              <a:rPr lang="de-DE" sz="14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-seminar-dc-gans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420591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C8B23C-1A55-E09D-B076-01A81875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E5E5F6"/>
                </a:solidFill>
                <a:latin typeface="Avenir Next" panose="020B0503020202020204" pitchFamily="34" charset="0"/>
              </a:rPr>
              <a:t>Overview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604670A-FE77-B47C-73B7-D19773E510A3}"/>
              </a:ext>
            </a:extLst>
          </p:cNvPr>
          <p:cNvSpPr txBox="1"/>
          <p:nvPr/>
        </p:nvSpPr>
        <p:spPr>
          <a:xfrm>
            <a:off x="838200" y="1690688"/>
            <a:ext cx="1145309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create_new_folder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array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endParaRPr lang="de-DE" b="0" dirty="0">
              <a:solidFill>
                <a:srgbClr val="59C2FF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endParaRPr lang="de-DE" b="0" dirty="0">
              <a:solidFill>
                <a:srgbClr val="59C2FF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endParaRPr lang="de-DE" b="0" dirty="0">
              <a:solidFill>
                <a:srgbClr val="59C2FF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0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</a:t>
            </a:r>
            <a:r>
              <a:rPr lang="de-DE" b="0" dirty="0" err="1">
                <a:solidFill>
                  <a:srgbClr val="FFB454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_and_save_images</a:t>
            </a:r>
            <a:r>
              <a:rPr lang="de-DE" b="0" dirty="0">
                <a:solidFill>
                  <a:srgbClr val="BFBDB6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plot_losses</a:t>
            </a:r>
            <a:r>
              <a:rPr lang="de-DE" b="0" dirty="0">
                <a:solidFill>
                  <a:srgbClr val="BFBDB6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>
                    <a:alpha val="11000"/>
                  </a:srgbClr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>
                  <a:alpha val="11000"/>
                </a:srgbClr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CA24CBBA-CAA1-6F1B-E662-2021148BE5B1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61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961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C8B23C-1A55-E09D-B076-01A81875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E5E5F6"/>
                </a:solidFill>
                <a:latin typeface="Avenir Next" panose="020B0503020202020204" pitchFamily="34" charset="0"/>
              </a:rPr>
              <a:t>Overview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604670A-FE77-B47C-73B7-D19773E510A3}"/>
              </a:ext>
            </a:extLst>
          </p:cNvPr>
          <p:cNvSpPr txBox="1"/>
          <p:nvPr/>
        </p:nvSpPr>
        <p:spPr>
          <a:xfrm>
            <a:off x="838200" y="1690688"/>
            <a:ext cx="1145309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create_new_folder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load_data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r>
              <a:rPr lang="de-DE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array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create_generator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create_discriminator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endParaRPr lang="de-DE" b="0" dirty="0">
              <a:solidFill>
                <a:srgbClr val="59C2FF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discriminator_loss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generator_loss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float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train_step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endParaRPr lang="de-DE" b="0" dirty="0">
              <a:solidFill>
                <a:srgbClr val="59C2FF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train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tuple</a:t>
            </a:r>
            <a:endParaRPr lang="de-DE" b="0" dirty="0">
              <a:solidFill>
                <a:srgbClr val="59C2FF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generate_and_save_images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plot_losses</a:t>
            </a:r>
            <a:r>
              <a:rPr lang="de-DE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() -&gt; </a:t>
            </a:r>
            <a:r>
              <a:rPr lang="de-DE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None</a:t>
            </a:r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endParaRPr lang="de-DE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EBE0DF13-448A-3696-8178-58BF0D014827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612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991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455FDCC4-B4F9-373F-DAAD-0F0B0F8E9AA9}"/>
              </a:ext>
            </a:extLst>
          </p:cNvPr>
          <p:cNvSpPr txBox="1"/>
          <p:nvPr/>
        </p:nvSpPr>
        <p:spPr>
          <a:xfrm>
            <a:off x="3125302" y="551289"/>
            <a:ext cx="5941396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import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os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from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datetime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import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datetime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import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imageio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import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numpy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np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from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tqdm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import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tqdm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import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tensorflow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import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matplotlib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pyplot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plt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b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</a:b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from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keras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api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models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import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Sequential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from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keras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api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losses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import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BinaryCrossentropy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from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keras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api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optimizers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import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Adam</a:t>
            </a:r>
            <a:endParaRPr lang="de-DE" sz="16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from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keras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api</a:t>
            </a:r>
            <a:r>
              <a:rPr lang="de-DE" sz="16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layers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1600" b="0" dirty="0" err="1">
                <a:solidFill>
                  <a:srgbClr val="FF8F40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import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(</a:t>
            </a:r>
          </a:p>
          <a:p>
            <a:pPr lvl="1"/>
            <a:r>
              <a:rPr lang="de-DE" sz="1600" b="0" dirty="0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Input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Dense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Reshape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pPr lvl="1"/>
            <a:r>
              <a:rPr lang="de-DE" sz="16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pPr lvl="1"/>
            <a:r>
              <a:rPr lang="de-DE" sz="16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Conv2DTranspose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BatchNormalization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pPr lvl="1"/>
            <a:r>
              <a:rPr lang="de-DE" sz="16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LeakyReLU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pPr lvl="1"/>
            <a:r>
              <a:rPr lang="de-DE" sz="1600" b="0" dirty="0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Flatten</a:t>
            </a:r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,</a:t>
            </a:r>
          </a:p>
          <a:p>
            <a:r>
              <a:rPr lang="de-DE" sz="16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E0B3725-349B-A575-9D50-E2149E590C31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1224000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389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17FE8C55-FA6C-B94E-3349-E5646BC5B106}"/>
              </a:ext>
            </a:extLst>
          </p:cNvPr>
          <p:cNvSpPr txBox="1"/>
          <p:nvPr/>
        </p:nvSpPr>
        <p:spPr>
          <a:xfrm>
            <a:off x="628691" y="2921168"/>
            <a:ext cx="10934618" cy="101566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os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.environ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"TF_CPP_MIN_LOG_LEVEL"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"3"</a:t>
            </a:r>
            <a:endParaRPr lang="de-DE" sz="2000" b="0" dirty="0">
              <a:solidFill>
                <a:srgbClr val="BFBDB6"/>
              </a:solidFill>
              <a:effectLst/>
              <a:highlight>
                <a:srgbClr val="0B0E14"/>
              </a:highlight>
              <a:latin typeface="Jetbrains Mono" panose="02000009000000000000" pitchFamily="2" charset="0"/>
            </a:endParaRPr>
          </a:p>
          <a:p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physical_devices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>
                <a:solidFill>
                  <a:srgbClr val="F29668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=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 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config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list_physical_devices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>
                <a:solidFill>
                  <a:srgbClr val="AAD94C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"GPU"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  <a:p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tf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config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59C2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experimental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.</a:t>
            </a:r>
            <a:r>
              <a:rPr lang="de-DE" sz="2000" b="0" dirty="0" err="1">
                <a:solidFill>
                  <a:srgbClr val="FFB454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set_memory_growth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(</a:t>
            </a:r>
            <a:r>
              <a:rPr lang="de-DE" sz="2000" b="0" dirty="0" err="1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physical_devices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[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0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], </a:t>
            </a:r>
            <a:r>
              <a:rPr lang="de-DE" sz="2000" b="0" dirty="0">
                <a:solidFill>
                  <a:srgbClr val="D2A6FF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True</a:t>
            </a:r>
            <a:r>
              <a:rPr lang="de-DE" sz="2000" b="0" dirty="0">
                <a:solidFill>
                  <a:srgbClr val="BFBDB6"/>
                </a:solidFill>
                <a:effectLst/>
                <a:highlight>
                  <a:srgbClr val="0B0E14"/>
                </a:highlight>
                <a:latin typeface="Jetbrains Mono" panose="02000009000000000000" pitchFamily="2" charset="0"/>
              </a:rPr>
              <a:t>)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BD5CBBB9-14C5-393C-E217-E0E1C95AB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 err="1">
                <a:solidFill>
                  <a:srgbClr val="E5E5F6"/>
                </a:solidFill>
                <a:latin typeface="Avenir Next" panose="020B0503020202020204" pitchFamily="34" charset="0"/>
              </a:rPr>
              <a:t>Warnings</a:t>
            </a:r>
            <a:r>
              <a:rPr lang="de-DE" b="1" dirty="0">
                <a:solidFill>
                  <a:srgbClr val="E5E5F6"/>
                </a:solidFill>
                <a:latin typeface="Avenir Next" panose="020B0503020202020204" pitchFamily="34" charset="0"/>
              </a:rPr>
              <a:t> and GPU</a:t>
            </a:r>
            <a:endParaRPr lang="de-DE" dirty="0"/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D2542DA-DD54-9F0B-196C-ED7DF1D849C7}"/>
              </a:ext>
            </a:extLst>
          </p:cNvPr>
          <p:cNvCxnSpPr>
            <a:cxnSpLocks/>
          </p:cNvCxnSpPr>
          <p:nvPr/>
        </p:nvCxnSpPr>
        <p:spPr>
          <a:xfrm flipH="1" flipV="1">
            <a:off x="0" y="6851152"/>
            <a:ext cx="1475999" cy="0"/>
          </a:xfrm>
          <a:prstGeom prst="line">
            <a:avLst/>
          </a:prstGeom>
          <a:ln w="127000" cap="rnd">
            <a:solidFill>
              <a:srgbClr val="FF8E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943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4226</Words>
  <Application>Microsoft Macintosh PowerPoint</Application>
  <PresentationFormat>Breitbild</PresentationFormat>
  <Paragraphs>545</Paragraphs>
  <Slides>54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54</vt:i4>
      </vt:variant>
    </vt:vector>
  </HeadingPairs>
  <TitlesOfParts>
    <vt:vector size="61" baseType="lpstr">
      <vt:lpstr>Aptos</vt:lpstr>
      <vt:lpstr>Aptos Display</vt:lpstr>
      <vt:lpstr>Arial</vt:lpstr>
      <vt:lpstr>Avenir Next</vt:lpstr>
      <vt:lpstr>Jetbrains Mono</vt:lpstr>
      <vt:lpstr>Jetbrains Mono</vt:lpstr>
      <vt:lpstr>Office</vt:lpstr>
      <vt:lpstr>Code Demo - Pixel Art</vt:lpstr>
      <vt:lpstr>Dataset</vt:lpstr>
      <vt:lpstr>Overview</vt:lpstr>
      <vt:lpstr>Overview</vt:lpstr>
      <vt:lpstr>Overview</vt:lpstr>
      <vt:lpstr>Overview</vt:lpstr>
      <vt:lpstr>Overview</vt:lpstr>
      <vt:lpstr>PowerPoint-Präsentation</vt:lpstr>
      <vt:lpstr>Warnings and GPU</vt:lpstr>
      <vt:lpstr>Constants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Images</vt:lpstr>
      <vt:lpstr>Images</vt:lpstr>
      <vt:lpstr>Images</vt:lpstr>
      <vt:lpstr>Generator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Discriminator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Roman Gerloff</dc:creator>
  <cp:lastModifiedBy>Roman Gerloff</cp:lastModifiedBy>
  <cp:revision>21</cp:revision>
  <dcterms:created xsi:type="dcterms:W3CDTF">2024-06-08T19:42:47Z</dcterms:created>
  <dcterms:modified xsi:type="dcterms:W3CDTF">2024-06-10T14:56:23Z</dcterms:modified>
</cp:coreProperties>
</file>

<file path=docProps/thumbnail.jpeg>
</file>